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29"/>
  </p:notesMasterIdLst>
  <p:sldIdLst>
    <p:sldId id="331" r:id="rId2"/>
    <p:sldId id="480" r:id="rId3"/>
    <p:sldId id="463" r:id="rId4"/>
    <p:sldId id="644" r:id="rId5"/>
    <p:sldId id="643" r:id="rId6"/>
    <p:sldId id="645" r:id="rId7"/>
    <p:sldId id="646" r:id="rId8"/>
    <p:sldId id="647" r:id="rId9"/>
    <p:sldId id="648" r:id="rId10"/>
    <p:sldId id="649" r:id="rId11"/>
    <p:sldId id="650" r:id="rId12"/>
    <p:sldId id="651" r:id="rId13"/>
    <p:sldId id="652" r:id="rId14"/>
    <p:sldId id="653" r:id="rId15"/>
    <p:sldId id="654" r:id="rId16"/>
    <p:sldId id="656" r:id="rId17"/>
    <p:sldId id="560" r:id="rId18"/>
    <p:sldId id="561" r:id="rId19"/>
    <p:sldId id="600" r:id="rId20"/>
    <p:sldId id="639" r:id="rId21"/>
    <p:sldId id="568" r:id="rId22"/>
    <p:sldId id="569" r:id="rId23"/>
    <p:sldId id="756" r:id="rId24"/>
    <p:sldId id="570" r:id="rId25"/>
    <p:sldId id="571" r:id="rId26"/>
    <p:sldId id="777" r:id="rId27"/>
    <p:sldId id="778"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96404" autoAdjust="0"/>
  </p:normalViewPr>
  <p:slideViewPr>
    <p:cSldViewPr>
      <p:cViewPr varScale="1">
        <p:scale>
          <a:sx n="111" d="100"/>
          <a:sy n="111" d="100"/>
        </p:scale>
        <p:origin x="157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668230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778229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0742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3735648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01966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85722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664867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4024594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32551645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37586219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2101407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205181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2008152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610075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29671803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19630394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5341473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1554808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1134399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1235911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108944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1675184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768100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2728172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41710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143000" y="68580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484875"/>
            <a:ext cx="813690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6/1- اجرای پروژه هادرملک غیر                                                                                           س6) ساخت و ساز در ملك غير و يا اراضي دولتي بدون رضايت مالك يا متصديان امر، چه حکمی دارد؟                                                                                                                                     ج)زمين هايي كه محل اجراي طرحهاي ساختماني است، بايد از نظر مالكيت براي متصرف مباح باشد و ساخت و ساز در ملك غير و يا اراضي دولتي بدون رضايت مالك يا متصديان امر، جايز نيست، لذا بايد قبل از هر اقدام اجرائي، تكليف مالكيت اراضي محل اجراي طرح هاي ساختماني از نظر شرعي شفاف و روشن شود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634914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404085"/>
            <a:ext cx="8280920" cy="52014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7/1-دروغ درپروژها باتوجیه کسب سود لازم برای سازمان                                      س 7) اگر در مواردي اخذ حق و حقوق سپاه يا به‌دست‌آوردن سود لازم و كافي سپاه متوقف بر دروغ گفتن ميان دست‌اندركاران پروژه باشد، چه حكمي دارد؟                                                                                                         ج) سپاه بايد از سودي كه متوقف بر دروغ است اجتناب كند و با طرفي وارد معامله شود كه با راستگويي به حق و حقوق خود برسد.</a:t>
            </a:r>
            <a:endParaRPr lang="en-US"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7166818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81090"/>
            <a:ext cx="828092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2)دریافت وپرداختها درپروژه ها                                                                                     1/2-اهدای اموال بیت المال برای تثییت پروژه ها                                                                      س 8) پروژه‌هايی وجودداردکه موسساتی به عنوان معارض آنها مطرح می شود‌   ، اگر مدير پروژه از بيت‌المال  هدایایی جهت متقاعد كردن آن‌ها اهدا نمايدچه حکمی دارد؟                                   </a:t>
            </a:r>
            <a:endPar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32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ج)اهدای اموال و امكانات  بیت المال برخلاف مقررات و مصلحت سازمان ،تحت هرعنوانی باشد، جايز نيست بلكه بنابراحتیاط، حرام است.</a:t>
            </a:r>
            <a:endParaRPr lang="en-US"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37743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1200750"/>
            <a:ext cx="7632848"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9) پرداخت هدایا از بيت‌المال به كارفرما و مشاور كارفرما با توجيه برگشت چندين برابرآن به بیت المال چه حکمی دارد؟                                                                                                                  ج) هرگونه خدمات نقدي و غيرنقدي به افراد در پروژه‌هاي سازماني بايد براساس قوانين و مقررات و به مصلحت سازمان باشد؛ والا جايز نيست.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3244747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838752"/>
            <a:ext cx="8094290" cy="32701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2/2-پرداخت ودریافت هدایا  درپروژه ها                                                                                           س10) دریافت هدایا از مراجعین چه حکمی دارد؟                                                                           ج)دريافت و پرداختها بايد طبق مقررات و قراردادهاي منعقده انجام گيرد و قبول هر گونه هديه از مراجعه كنندگان به هر عنوان جايز نيست، زيرا باعث فساد و سوءظن مي‌شود. </a:t>
            </a:r>
            <a:r>
              <a:rPr lang="fa-IR" b="1" dirty="0"/>
              <a:t>                                                     </a:t>
            </a:r>
            <a:endParaRPr lang="en-US" dirty="0"/>
          </a:p>
        </p:txBody>
      </p:sp>
    </p:spTree>
    <p:extLst>
      <p:ext uri="{BB962C8B-B14F-4D97-AF65-F5344CB8AC3E}">
        <p14:creationId xmlns:p14="http://schemas.microsoft.com/office/powerpoint/2010/main" val="37266842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416786"/>
            <a:ext cx="7632848" cy="32701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3/2-هدیه شرکتهای طرف قراردادها                                                                                                            س 11) در پايان سال، شركت‌هاي طرف قرارداد با قرارگاه هدايايي براي افراد مجموعه براي تبريك سال نو ارسال مي‌كنند. حكم دريافت اين هدايا چيست؟                                                                                                                ج)در صورت عدم وجود شبهة رشوه، دريافت آن جايز است.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218204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406319"/>
            <a:ext cx="7994650"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2-شرط پرداخت جریمه درصورت تاخیر                                                                                                                   س 12)درصورتی که با طرف قرارداد شرط شود كه اگر بموقع تسويه صورت نگرفت، به ازاي هر روز مبلغی رابعنوان جريمه تأخير  پرداخت نماید، حکم آن چیست؟                                                                                                                                                              ج) جريمة تأخير از مفاد قرارداد و نيز معامله صحيح است، اگر مسئولان از پرداخت جريمه ابا كردند، براساس قوانين عمل شود.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7724061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2000"/>
                                        <p:tgtEl>
                                          <p:spTgt spid="22529"/>
                                        </p:tgtEl>
                                      </p:cBhvr>
                                    </p:animEffect>
                                    <p:anim calcmode="lin" valueType="num">
                                      <p:cBhvr>
                                        <p:cTn id="8" dur="2000" fill="hold"/>
                                        <p:tgtEl>
                                          <p:spTgt spid="22529"/>
                                        </p:tgtEl>
                                        <p:attrNameLst>
                                          <p:attrName>ppt_w</p:attrName>
                                        </p:attrNameLst>
                                      </p:cBhvr>
                                      <p:tavLst>
                                        <p:tav tm="0" fmla="#ppt_w*sin(2.5*pi*$)">
                                          <p:val>
                                            <p:fltVal val="0"/>
                                          </p:val>
                                        </p:tav>
                                        <p:tav tm="100000">
                                          <p:val>
                                            <p:fltVal val="1"/>
                                          </p:val>
                                        </p:tav>
                                      </p:tavLst>
                                    </p:anim>
                                    <p:anim calcmode="lin" valueType="num">
                                      <p:cBhvr>
                                        <p:cTn id="9" dur="2000" fill="hold"/>
                                        <p:tgtEl>
                                          <p:spTgt spid="225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542423"/>
            <a:ext cx="8402593" cy="33624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 عمل برخلاف مفادقراردادوکوتاهی درپرداخت بدهکاری ها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13) چنانچه جنس تحویلی  در پروژه‌هاي ساختماني، بامفادقرارداد منطبق نباشد، ضرر و خسارت ناشي از آن به‌عهدة چه كسي است؟                                                                                                                                              ج) ضرر و زيان ناشي از كيفيت پايين جنس تحويلي بر عهدة كساني است كه خلاف قرارداد عمل نموده و در انجام وظيفه كوتاهي كرده­اند.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052981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415900"/>
            <a:ext cx="8472410"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14)  درصورتی که به خاطر مراعات نکردن مفادقرارداددرپروژها ،اعتبارسازمان به خاطر بدهكار شدن دچارخدشه شود ،وآسیبی به یگران شود،تکلیف چیست؟                                                                                                                                                                      ج)عمل برطبق مفاد قراردادهالازم است ولذا در زمان معامله بايد نحوة پرداخت بدهكاري معين شود و در صورت عمل برخلاف قرارداد، جلب رضايت طرف قرارداد يا جبران خسارت لازم است.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840966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020727"/>
            <a:ext cx="8352928" cy="45627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15)چنانچه در امورپروژه ها، به سبب تعلل دولت در پرداخت بدهي خود به قرارگاه، سازمان قادر به پرداخت بدهي خود به بدهکاران خود نباشد،آیاقرارگاه مجاز به تاخیر درپرداخت بدهی خودبه طلبکاران می باشد؟                                                                                                                              ج) كوتاهي دولت در عدم پرداختِ به‌موقع بدهي خود به قرارگاه مجوّزي براي تأخير قرارگاه در پرداخت بدهي خود به ديگران نمي‌شود و خسارت وارده را بايد جبران نمايد،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92202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0500273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336452"/>
            <a:ext cx="8208912"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س16) اگر مديرعامل يك شركت پروژه اي را از طريق رابطه دريافت كرده باشد و كارگران نيز از اين موضوع آگاه باشند حقوقي كه كارگران از آن پروژه در مقابل كار خود دريافت مي كنند چه حكمي دارد ؟                                                                                                                                                 ج) اگر حقي از كسي ضايع شود گناه كرده ولي اگر در مقابل حقوق دريافتي كار انجام مي دهد، گرفتن حقوق مانعي ندارد و حلال است.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2118563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635701"/>
            <a:ext cx="7992888" cy="32701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17) شرعاً و قانوناً تأخير در پرداخت حقوق و مزاياي كاركنان قراردادي و روزمزد درپروژه‌ها به‌علت تنگناهاي مالي تا چند ماه صحيح است؟                                                                                                                                    ج) بستگي به توافق و قرارداد اوليه بين طرفين دارد كه در صورت عمل برخلاف قرارداد، جلب رضايت و يا جبران خسارت لازم است.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247199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1" y="1486166"/>
            <a:ext cx="7920881" cy="32701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18) پرداخت مطالبات برخي كارگران يا پيمانكاران قرارگاه به دليل اينكه از مجموعه جدا شده‌اند و به مرور نام و نشاني آن‌ها حذف شده است، ممكن نيست. حكم آن را بيان فرماييد؟                                                         ج)در صورت فحص و يأس از دسترسي به آنان، رد مظالم داده شود.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2448829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9" y="1486169"/>
            <a:ext cx="8208912" cy="32701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19) حكم مطالبات كارگران و پيمانكاراني كه دريافت مطالبات آنان مستلزم صرف هزينه‌اي بيش از مطالبات آنان بوده و، بدين‌رو، از مراجعه براي دريافت مطالبات خود خودداري مي‌نمايند چيست؟                                                                                                                                            ج) در صورت فحص و يأس از دسترسي به آنان، بنابر احتياط رد مظالم داده شود.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9838093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15616" y="1772816"/>
            <a:ext cx="720080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20)عدم ثبت صحيح كاركرد افراد كه آن‌ها را از رسيدن به حق و حقوقشان منع مي‌كند چه حكمي دارد؟                                                                                                                                                                   ج) جايز نيست و موجب ضمان است.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830742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570547"/>
            <a:ext cx="849694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a:t>
            </a:r>
            <a:r>
              <a:rPr lang="fa-IR"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rPr>
              <a:t>)اقدامات صوری وتهیه فاکتورصوری                                                  </a:t>
            </a:r>
            <a:endParaRPr lang="en-US" sz="3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 21) در كارهاي عمراني، جهت گرفتن حق و حقوق مجموعه از مشاوران و كارفرمايان، بعضي مواقع، بايستي اسنادي تهيه نمود كه با واقعيت انطباق ندارند. حكم اين مسئله چيست؟                                                                 ج) سندسازي و تهية اسناد صوري كه واقعيت نداشته جايز نيست.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2951545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457200"/>
            <a:ext cx="8077200" cy="5632311"/>
          </a:xfrm>
          <a:prstGeom prst="rect">
            <a:avLst/>
          </a:prstGeom>
        </p:spPr>
        <p:txBody>
          <a:bodyPr wrap="square">
            <a:spAutoFit/>
          </a:bodyPr>
          <a:lstStyle/>
          <a:p>
            <a:pPr algn="r"/>
            <a:r>
              <a:rPr lang="en-US" sz="72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 </a:t>
            </a:r>
            <a:r>
              <a:rPr lang="fa-IR" sz="72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تعجیل</a:t>
            </a:r>
            <a:r>
              <a:rPr lang="fa-IR" sz="7200" dirty="0" smtClean="0">
                <a:latin typeface="IranNastaliq" pitchFamily="18" charset="0"/>
                <a:cs typeface="B Nazanin" pitchFamily="2" charset="-78"/>
              </a:rPr>
              <a:t> </a:t>
            </a:r>
          </a:p>
          <a:p>
            <a:pPr algn="r">
              <a:lnSpc>
                <a:spcPct val="150000"/>
              </a:lnSpc>
            </a:pPr>
            <a:r>
              <a:rPr lang="fa-IR" sz="72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IranNastaliq" pitchFamily="18" charset="0"/>
                <a:cs typeface="B Nazanin" pitchFamily="2" charset="-78"/>
              </a:rPr>
              <a:t>درفرج امام زمان </a:t>
            </a:r>
          </a:p>
          <a:p>
            <a:pPr algn="ctr">
              <a:lnSpc>
                <a:spcPct val="150000"/>
              </a:lnSpc>
            </a:pPr>
            <a:r>
              <a:rPr lang="fa-IR" sz="72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IranNastaliq" pitchFamily="18" charset="0"/>
                <a:cs typeface="B Nazanin" pitchFamily="2" charset="-78"/>
              </a:rPr>
              <a:t>ارواحنا له الفداء </a:t>
            </a:r>
          </a:p>
          <a:p>
            <a:r>
              <a:rPr lang="fa-IR" sz="72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صلوات</a:t>
            </a:r>
            <a:r>
              <a:rPr lang="fa-IR" sz="7200" dirty="0" smtClean="0">
                <a:latin typeface="IranNastaliq" pitchFamily="18" charset="0"/>
                <a:cs typeface="B Nazanin" pitchFamily="2" charset="-78"/>
              </a:rPr>
              <a:t> </a:t>
            </a:r>
            <a:endParaRPr lang="fa-IR" sz="7200" dirty="0">
              <a:cs typeface="B Nazanin" pitchFamily="2" charset="-78"/>
            </a:endParaRPr>
          </a:p>
        </p:txBody>
      </p:sp>
    </p:spTree>
    <p:extLst>
      <p:ext uri="{BB962C8B-B14F-4D97-AF65-F5344CB8AC3E}">
        <p14:creationId xmlns:p14="http://schemas.microsoft.com/office/powerpoint/2010/main" val="3694745368"/>
      </p:ext>
    </p:extLst>
  </p:cSld>
  <p:clrMapOvr>
    <a:masterClrMapping/>
  </p:clrMapOvr>
  <p:transition>
    <p:diamon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2188856"/>
            <a:ext cx="8685965" cy="25699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تهیه وتنظیم:</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محمدحسین منتظری</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آبان ماه 1399</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142965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050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marL="0" indent="0" algn="ctr">
              <a:buNone/>
            </a:pPr>
            <a:r>
              <a:rPr lang="fa-IR" sz="7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17)مهندسی عمران</a:t>
            </a:r>
            <a:endParaRPr lang="en-US" sz="7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1619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7504" y="2708920"/>
            <a:ext cx="9145016" cy="1143000"/>
          </a:xfrm>
        </p:spPr>
        <p:txBody>
          <a:bodyPr>
            <a:noAutofit/>
          </a:bodyPr>
          <a:lstStyle/>
          <a:p>
            <a:pPr>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1)پروژه های عمرانی ومجتمع ها</a:t>
            </a:r>
            <a:r>
              <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1/1-کوتاهی کارفرما یامهندس</a:t>
            </a:r>
            <a:r>
              <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س1)بعضي از مهندسان ناظر با هماهنگي مالكين ساختمان و يا مجريان، جهت حفظ ارتباط با آنها (مالكين)، تخلفات ساختماني آنها را به مراجع ذيربط گزارش نمي دهند، نفس اين عمل چه حكمي داشته و در صورت وجود داد و ستد مالي در اين بين (در همين خصوص)، وضعيت مبالغ دريافتي و پرداختي چگونه خواهد بود؟                                                                                                                              ج)اگر طبق قوانين و مقرّرات موظّف به گزارش تخلفات هستند، بايد گزارش نمايند و عدم گزارش تخلف و حرام است و در صورت بروز خسارت، موجب ضمان خواهد بود، و مال دريافتي براي عدم گزارش رشوه و حرام است.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6231277"/>
      </p:ext>
    </p:extLst>
  </p:cSld>
  <p:clrMapOvr>
    <a:overrideClrMapping bg1="lt1" tx1="dk1" bg2="lt2" tx2="dk2" accent1="accent1" accent2="accent2" accent3="accent3" accent4="accent4" accent5="accent5" accent6="accent6" hlink="hlink" folHlink="folHlink"/>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640960" cy="4800600"/>
          </a:xfrm>
        </p:spPr>
        <p:txBody>
          <a:bodyPr>
            <a:noAutofit/>
          </a:bodyPr>
          <a:lstStyle/>
          <a:p>
            <a:pPr marL="0" indent="0" algn="ctr">
              <a:lnSpc>
                <a:spcPct val="150000"/>
              </a:lnSpc>
              <a:buNone/>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2/1-کوتاهی دراقدامات ایمنی ابلاغی توسط مهندسین مجری                                                س2) حكم سهل انگاري يا كم توجهي مهندسين مجري و پيمانكاران به مسائل ايمني در كارگاهها و نيز عدم اجراي بيمه مسئوليت كارگران به هر دليل (حتي در صورت عدم وقوع حادثه) چيست؟                          ج) آنچه از الزامات و اقدامات ايمني و تأميني كه ابلاغ شده، يا در قرارداد درج شده و يا عرفاً لازم است رعايت شود، مي‌بايد به كار گرفته شود، و در صورت عدم رعايت و بروز خسارت، چه قاصر و چه مقصّر شرعاً ضامن است.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55157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332656"/>
            <a:ext cx="8412802" cy="4800600"/>
          </a:xfrm>
        </p:spPr>
        <p:txBody>
          <a:bodyPr>
            <a:noAutofit/>
          </a:bodyPr>
          <a:lstStyle/>
          <a:p>
            <a:pPr marL="0" indent="0" algn="ctr">
              <a:lnSpc>
                <a:spcPct val="150000"/>
              </a:lnSpc>
              <a:buNone/>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3/1-افزایش یاکاهش موضوع قراردادها                                                                                س3) در انجام تعهّد و اجراي پروژه كم يا زياد كردن موضوع قراردادچه حکمی دارد؟                                 </a:t>
            </a:r>
            <a:endPar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ج)بصورت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عمدي و بدون توافق طرفين جايز نيست، و از مصاديق كم فروشي و حرام است،                          </a:t>
            </a:r>
            <a:endPar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marL="0" indent="0" algn="ctr">
              <a:lnSpc>
                <a:spcPct val="150000"/>
              </a:lnSpc>
              <a:buNone/>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وچنانچه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ناخواسته كم يا زياد مي شود و اجراي دقيق عملاً مقدور نيست، بايد طرفين مصالحه نمايند.                                                                                                                                                  به هرحال رعایت مفاد قرارداد ساخت و ساز و شرائط ضمن آن از سوي طرفين لازم و تخلّف جايز نيست.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092958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546094"/>
            <a:ext cx="8208911" cy="58554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4/1- کوتاهی درنظارت توسط مهندسان ناظر                                                                   س4)بعضي از مهندسان ناظر ساختمان به دليل مشغله كاري، عليرغم دريافت حق الزحمه، وقت كمتري جهت انجام امور نظارتي صرف مي نمايند، در اينصورت حكم حق الزحمه دريافتي توسط مهندسان مذكور چيست؟                                                                                                                            ج)هر كس در برابر اجرت و حق الزحمه دريافتي بايد وظيفه محوّله را طبق قوانين و مقررات يا طبق توافق با صاحب كار دقيقاً انجام دهد، و اگر در انجام وظيفه كوتاهي كند، معصيت كرده و شرعاً ضامن است.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884757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44873" y="811762"/>
            <a:ext cx="8640960"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5/1-رعایت نکردن ضوابط ومقررات درساخت وسازهاتوسط مهندسان                        س5)بی توجهی به مقرراتی که توسط مهندسان پروژه لازم الاجراء است، چه حكمي دارد؟                          </a:t>
            </a:r>
            <a:endPar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رعایت ضوابط اداري و الزامات فني در ساخت و سازو آنچه را كه قانون و دستگاههاي مسئول لازم الاجراء دانسته است ،شرعاً لازم است، و در صورت عدم رعايت و بروز خسارت، فرد مقصّر ضامن است.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7311350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6165</TotalTime>
  <Words>1296</Words>
  <Application>Microsoft Office PowerPoint</Application>
  <PresentationFormat>On-screen Show (4:3)</PresentationFormat>
  <Paragraphs>61</Paragraphs>
  <Slides>27</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B Nazanin</vt:lpstr>
      <vt:lpstr>Calibri</vt:lpstr>
      <vt:lpstr>IranNastaliq</vt:lpstr>
      <vt:lpstr>Times New Roman</vt:lpstr>
      <vt:lpstr>Office Theme</vt:lpstr>
      <vt:lpstr>PowerPoint Presentation</vt:lpstr>
      <vt:lpstr>PowerPoint Presentation</vt:lpstr>
      <vt:lpstr>PowerPoint Presentation</vt:lpstr>
      <vt:lpstr>PowerPoint Presentation</vt:lpstr>
      <vt:lpstr>1)پروژه های عمرانی ومجتمع ها 1/1-کوتاهی کارفرما یامهندس س1)بعضي از مهندسان ناظر با هماهنگي مالكين ساختمان و يا مجريان، جهت حفظ ارتباط با آنها (مالكين)، تخلفات ساختماني آنها را به مراجع ذيربط گزارش نمي دهند، نفس اين عمل چه حكمي داشته و در صورت وجود داد و ستد مالي در اين بين (در همين خصوص)، وضعيت مبالغ دريافتي و پرداختي چگونه خواهد بود؟                                                                                                                              ج)اگر طبق قوانين و مقرّرات موظّف به گزارش تخلفات هستند، بايد گزارش نمايند و عدم گزارش تخلف و حرام است و در صورت بروز خسارت، موجب ضمان خواهد بود، و مال دريافتي براي عدم گزارش رشوه و حرام است.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632</cp:revision>
  <dcterms:created xsi:type="dcterms:W3CDTF">2010-12-13T04:41:37Z</dcterms:created>
  <dcterms:modified xsi:type="dcterms:W3CDTF">2021-10-18T05:17:36Z</dcterms:modified>
</cp:coreProperties>
</file>